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nton" pitchFamily="2" charset="0"/>
      <p:regular r:id="rId14"/>
    </p:embeddedFont>
    <p:embeddedFont>
      <p:font typeface="Asap" pitchFamily="2" charset="0"/>
      <p:regular r:id="rId15"/>
      <p:bold r:id="rId16"/>
      <p:italic r:id="rId17"/>
      <p:boldItalic r:id="rId18"/>
    </p:embeddedFont>
    <p:embeddedFont>
      <p:font typeface="Baloo" panose="020B0604020202020204" charset="0"/>
      <p:regular r:id="rId19"/>
    </p:embeddedFont>
    <p:embeddedFont>
      <p:font typeface="Cabin" panose="020B0604020202020204" charset="0"/>
      <p:regular r:id="rId20"/>
    </p:embeddedFont>
    <p:embeddedFont>
      <p:font typeface="Carlito" panose="020B0604020202020204" charset="0"/>
      <p:regular r:id="rId21"/>
    </p:embeddedFont>
    <p:embeddedFont>
      <p:font typeface="Carlito Bold Italics" panose="020B0604020202020204" charset="0"/>
      <p:regular r:id="rId22"/>
    </p:embeddedFont>
    <p:embeddedFont>
      <p:font typeface="Francois One" panose="020B0604020202020204" charset="0"/>
      <p:regular r:id="rId23"/>
    </p:embeddedFont>
    <p:embeddedFont>
      <p:font typeface="Paytone One" panose="020B0604020202020204" charset="0"/>
      <p:regular r:id="rId24"/>
    </p:embeddedFont>
    <p:embeddedFont>
      <p:font typeface="Radley" panose="020B0604020202020204" charset="0"/>
      <p:regular r:id="rId25"/>
    </p:embeddedFont>
    <p:embeddedFont>
      <p:font typeface="Radley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5" autoAdjust="0"/>
    <p:restoredTop sz="94622" autoAdjust="0"/>
  </p:normalViewPr>
  <p:slideViewPr>
    <p:cSldViewPr>
      <p:cViewPr varScale="1">
        <p:scale>
          <a:sx n="45" d="100"/>
          <a:sy n="45" d="100"/>
        </p:scale>
        <p:origin x="432" y="-7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Tuấn Đạt" userId="104e71b215d42e6f" providerId="LiveId" clId="{E70C428B-BFCD-47F4-8A47-C6826723E64A}"/>
    <pc:docChg chg="modSld">
      <pc:chgData name="Lê Tuấn Đạt" userId="104e71b215d42e6f" providerId="LiveId" clId="{E70C428B-BFCD-47F4-8A47-C6826723E64A}" dt="2025-04-10T22:51:26.932" v="156" actId="20577"/>
      <pc:docMkLst>
        <pc:docMk/>
      </pc:docMkLst>
      <pc:sldChg chg="modSp mod modAnim">
        <pc:chgData name="Lê Tuấn Đạt" userId="104e71b215d42e6f" providerId="LiveId" clId="{E70C428B-BFCD-47F4-8A47-C6826723E64A}" dt="2025-04-10T22:51:26.932" v="156" actId="20577"/>
        <pc:sldMkLst>
          <pc:docMk/>
          <pc:sldMk cId="0" sldId="256"/>
        </pc:sldMkLst>
        <pc:spChg chg="mod">
          <ac:chgData name="Lê Tuấn Đạt" userId="104e71b215d42e6f" providerId="LiveId" clId="{E70C428B-BFCD-47F4-8A47-C6826723E64A}" dt="2025-04-10T22:50:21.457" v="1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Lê Tuấn Đạt" userId="104e71b215d42e6f" providerId="LiveId" clId="{E70C428B-BFCD-47F4-8A47-C6826723E64A}" dt="2025-04-10T22:50:18.413" v="0" actId="1076"/>
          <ac:spMkLst>
            <pc:docMk/>
            <pc:sldMk cId="0" sldId="256"/>
            <ac:spMk id="15" creationId="{00000000-0000-0000-0000-000000000000}"/>
          </ac:spMkLst>
        </pc:spChg>
        <pc:spChg chg="mod">
          <ac:chgData name="Lê Tuấn Đạt" userId="104e71b215d42e6f" providerId="LiveId" clId="{E70C428B-BFCD-47F4-8A47-C6826723E64A}" dt="2025-04-10T22:51:26.932" v="156" actId="20577"/>
          <ac:spMkLst>
            <pc:docMk/>
            <pc:sldMk cId="0" sldId="256"/>
            <ac:spMk id="1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67" y="4950349"/>
            <a:ext cx="16230533" cy="924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1254988" y="1105124"/>
            <a:ext cx="527771" cy="813418"/>
            <a:chOff x="0" y="0"/>
            <a:chExt cx="703695" cy="1084558"/>
          </a:xfrm>
        </p:grpSpPr>
        <p:sp>
          <p:nvSpPr>
            <p:cNvPr id="4" name="TextBox 4"/>
            <p:cNvSpPr txBox="1"/>
            <p:nvPr/>
          </p:nvSpPr>
          <p:spPr>
            <a:xfrm>
              <a:off x="0" y="-85725"/>
              <a:ext cx="377228" cy="961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57"/>
                </a:lnSpc>
                <a:spcBef>
                  <a:spcPct val="0"/>
                </a:spcBef>
              </a:pPr>
              <a:r>
                <a:rPr lang="en-US" sz="4326" i="1" spc="-86">
                  <a:solidFill>
                    <a:srgbClr val="F4F1E8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26467" y="122688"/>
              <a:ext cx="377228" cy="961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57"/>
                </a:lnSpc>
                <a:spcBef>
                  <a:spcPct val="0"/>
                </a:spcBef>
              </a:pPr>
              <a:r>
                <a:rPr lang="en-US" sz="4326" i="1" spc="-86">
                  <a:solidFill>
                    <a:srgbClr val="F4F1E8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950606" y="-296213"/>
            <a:ext cx="1057037" cy="1811122"/>
          </a:xfrm>
          <a:custGeom>
            <a:avLst/>
            <a:gdLst/>
            <a:ahLst/>
            <a:cxnLst/>
            <a:rect l="l" t="t" r="r" b="b"/>
            <a:pathLst>
              <a:path w="1057037" h="1811122">
                <a:moveTo>
                  <a:pt x="0" y="0"/>
                </a:moveTo>
                <a:lnTo>
                  <a:pt x="1057037" y="0"/>
                </a:lnTo>
                <a:lnTo>
                  <a:pt x="1057037" y="1811122"/>
                </a:lnTo>
                <a:lnTo>
                  <a:pt x="0" y="1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007643" y="9411511"/>
            <a:ext cx="2850849" cy="1750979"/>
            <a:chOff x="0" y="0"/>
            <a:chExt cx="1955634" cy="12011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5634" cy="1201142"/>
            </a:xfrm>
            <a:custGeom>
              <a:avLst/>
              <a:gdLst/>
              <a:ahLst/>
              <a:cxnLst/>
              <a:rect l="l" t="t" r="r" b="b"/>
              <a:pathLst>
                <a:path w="1955634" h="1201142">
                  <a:moveTo>
                    <a:pt x="0" y="0"/>
                  </a:moveTo>
                  <a:lnTo>
                    <a:pt x="1955634" y="0"/>
                  </a:lnTo>
                  <a:lnTo>
                    <a:pt x="1955634" y="1201142"/>
                  </a:lnTo>
                  <a:lnTo>
                    <a:pt x="0" y="1201142"/>
                  </a:lnTo>
                  <a:close/>
                </a:path>
              </a:pathLst>
            </a:custGeom>
            <a:solidFill>
              <a:srgbClr val="9B48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55634" cy="123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418615" y="8186383"/>
            <a:ext cx="2879754" cy="4201233"/>
          </a:xfrm>
          <a:custGeom>
            <a:avLst/>
            <a:gdLst/>
            <a:ahLst/>
            <a:cxnLst/>
            <a:rect l="l" t="t" r="r" b="b"/>
            <a:pathLst>
              <a:path w="2879754" h="4201233">
                <a:moveTo>
                  <a:pt x="0" y="0"/>
                </a:moveTo>
                <a:lnTo>
                  <a:pt x="2879755" y="0"/>
                </a:lnTo>
                <a:lnTo>
                  <a:pt x="2879755" y="4201234"/>
                </a:lnTo>
                <a:lnTo>
                  <a:pt x="0" y="4201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026484" y="7025484"/>
            <a:ext cx="2232816" cy="2232816"/>
            <a:chOff x="0" y="0"/>
            <a:chExt cx="13716000" cy="13716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6"/>
              <a:stretch>
                <a:fillRect t="-19095" b="-1909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802454" y="-477927"/>
            <a:ext cx="4727629" cy="3149783"/>
            <a:chOff x="0" y="0"/>
            <a:chExt cx="6303506" cy="4199711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/>
            <a:srcRect t="27529" b="27529"/>
            <a:stretch>
              <a:fillRect/>
            </a:stretch>
          </p:blipFill>
          <p:spPr>
            <a:xfrm>
              <a:off x="0" y="0"/>
              <a:ext cx="6303506" cy="4199711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028767" y="3423151"/>
            <a:ext cx="19475245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40"/>
              </a:lnSpc>
            </a:pPr>
            <a:r>
              <a:rPr lang="en-US" sz="9000" spc="-179" dirty="0" err="1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Nhận</a:t>
            </a:r>
            <a:r>
              <a:rPr lang="en-US" sz="9000" spc="-179" dirty="0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000" spc="-179" dirty="0" err="1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diện</a:t>
            </a:r>
            <a:r>
              <a:rPr lang="en-US" sz="9000" spc="-179" dirty="0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000" spc="-179" dirty="0" err="1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các</a:t>
            </a:r>
            <a:r>
              <a:rPr lang="en-US" sz="9000" spc="-179" dirty="0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000" spc="-179" dirty="0" err="1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loại</a:t>
            </a:r>
            <a:r>
              <a:rPr lang="en-US" sz="9000" spc="-179" dirty="0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 </a:t>
            </a:r>
            <a:r>
              <a:rPr lang="en-US" sz="9000" spc="-179" dirty="0" err="1">
                <a:solidFill>
                  <a:srgbClr val="9B4819"/>
                </a:solidFill>
                <a:latin typeface="Paytone One"/>
                <a:ea typeface="Paytone One"/>
                <a:cs typeface="Paytone One"/>
                <a:sym typeface="Paytone One"/>
              </a:rPr>
              <a:t>quả</a:t>
            </a:r>
            <a:endParaRPr lang="en-US" sz="9000" spc="-179" dirty="0">
              <a:solidFill>
                <a:srgbClr val="9B4819"/>
              </a:solidFill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67" y="5685766"/>
            <a:ext cx="16230600" cy="1621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THÀNH VIÊN : LÊ TUẤN ĐẠT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		     VŨ ĐỨC ANH</a:t>
            </a:r>
          </a:p>
          <a:p>
            <a:pPr algn="l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		     ĐẶNG PHƯƠNG LINH</a:t>
            </a:r>
          </a:p>
        </p:txBody>
      </p:sp>
      <p:sp>
        <p:nvSpPr>
          <p:cNvPr id="17" name="Freeform 17"/>
          <p:cNvSpPr/>
          <p:nvPr/>
        </p:nvSpPr>
        <p:spPr>
          <a:xfrm rot="2700000">
            <a:off x="-831551" y="-75036"/>
            <a:ext cx="2879754" cy="4201233"/>
          </a:xfrm>
          <a:custGeom>
            <a:avLst/>
            <a:gdLst/>
            <a:ahLst/>
            <a:cxnLst/>
            <a:rect l="l" t="t" r="r" b="b"/>
            <a:pathLst>
              <a:path w="2879754" h="4201233">
                <a:moveTo>
                  <a:pt x="0" y="0"/>
                </a:moveTo>
                <a:lnTo>
                  <a:pt x="2879754" y="0"/>
                </a:lnTo>
                <a:lnTo>
                  <a:pt x="2879754" y="4201233"/>
                </a:lnTo>
                <a:lnTo>
                  <a:pt x="0" y="4201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5614374" y="1766295"/>
            <a:ext cx="1057037" cy="1811122"/>
          </a:xfrm>
          <a:custGeom>
            <a:avLst/>
            <a:gdLst/>
            <a:ahLst/>
            <a:cxnLst/>
            <a:rect l="l" t="t" r="r" b="b"/>
            <a:pathLst>
              <a:path w="1057037" h="1811122">
                <a:moveTo>
                  <a:pt x="0" y="0"/>
                </a:moveTo>
                <a:lnTo>
                  <a:pt x="1057036" y="0"/>
                </a:lnTo>
                <a:lnTo>
                  <a:pt x="1057036" y="1811122"/>
                </a:lnTo>
                <a:lnTo>
                  <a:pt x="0" y="1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06820" y="0"/>
            <a:ext cx="7315200" cy="10287000"/>
            <a:chOff x="0" y="0"/>
            <a:chExt cx="97536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125" b="3125"/>
            <a:stretch>
              <a:fillRect/>
            </a:stretch>
          </p:blipFill>
          <p:spPr>
            <a:xfrm>
              <a:off x="0" y="0"/>
              <a:ext cx="9753600" cy="13716000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 flipV="1">
            <a:off x="1028700" y="8234858"/>
            <a:ext cx="725393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15381783" y="1524771"/>
            <a:ext cx="2480474" cy="3618729"/>
          </a:xfrm>
          <a:custGeom>
            <a:avLst/>
            <a:gdLst/>
            <a:ahLst/>
            <a:cxnLst/>
            <a:rect l="l" t="t" r="r" b="b"/>
            <a:pathLst>
              <a:path w="2480474" h="3618729">
                <a:moveTo>
                  <a:pt x="0" y="0"/>
                </a:moveTo>
                <a:lnTo>
                  <a:pt x="2480474" y="0"/>
                </a:lnTo>
                <a:lnTo>
                  <a:pt x="2480474" y="3618729"/>
                </a:lnTo>
                <a:lnTo>
                  <a:pt x="0" y="36187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69735" y="8417376"/>
            <a:ext cx="2402640" cy="1681848"/>
          </a:xfrm>
          <a:custGeom>
            <a:avLst/>
            <a:gdLst/>
            <a:ahLst/>
            <a:cxnLst/>
            <a:rect l="l" t="t" r="r" b="b"/>
            <a:pathLst>
              <a:path w="2402640" h="1681848">
                <a:moveTo>
                  <a:pt x="0" y="0"/>
                </a:moveTo>
                <a:lnTo>
                  <a:pt x="2402640" y="0"/>
                </a:lnTo>
                <a:lnTo>
                  <a:pt x="2402640" y="1681848"/>
                </a:lnTo>
                <a:lnTo>
                  <a:pt x="0" y="1681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1565" y="914400"/>
            <a:ext cx="7221525" cy="6603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100"/>
              </a:lnSpc>
            </a:pPr>
            <a:r>
              <a:rPr lang="en-US" sz="10000" spc="-200">
                <a:solidFill>
                  <a:srgbClr val="85171A"/>
                </a:solidFill>
                <a:latin typeface="Anton"/>
                <a:ea typeface="Anton"/>
                <a:cs typeface="Anton"/>
                <a:sym typeface="Anton"/>
              </a:rPr>
              <a:t>KẾT QUẢ ĐẠT ĐƯỢC VÀ HƯỚNG PHÁT TRIỂN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75734" y="2934469"/>
            <a:ext cx="8398514" cy="0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16156215" y="-654802"/>
            <a:ext cx="2850849" cy="1525360"/>
            <a:chOff x="0" y="0"/>
            <a:chExt cx="1955634" cy="104637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5634" cy="1046371"/>
            </a:xfrm>
            <a:custGeom>
              <a:avLst/>
              <a:gdLst/>
              <a:ahLst/>
              <a:cxnLst/>
              <a:rect l="l" t="t" r="r" b="b"/>
              <a:pathLst>
                <a:path w="1955634" h="1046371">
                  <a:moveTo>
                    <a:pt x="0" y="0"/>
                  </a:moveTo>
                  <a:lnTo>
                    <a:pt x="1955634" y="0"/>
                  </a:lnTo>
                  <a:lnTo>
                    <a:pt x="1955634" y="1046371"/>
                  </a:lnTo>
                  <a:lnTo>
                    <a:pt x="0" y="10463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55634" cy="1084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28802" y="7592466"/>
            <a:ext cx="3523879" cy="1665834"/>
          </a:xfrm>
          <a:custGeom>
            <a:avLst/>
            <a:gdLst/>
            <a:ahLst/>
            <a:cxnLst/>
            <a:rect l="l" t="t" r="r" b="b"/>
            <a:pathLst>
              <a:path w="3523879" h="1665834">
                <a:moveTo>
                  <a:pt x="0" y="0"/>
                </a:moveTo>
                <a:lnTo>
                  <a:pt x="3523880" y="0"/>
                </a:lnTo>
                <a:lnTo>
                  <a:pt x="3523880" y="1665834"/>
                </a:lnTo>
                <a:lnTo>
                  <a:pt x="0" y="166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63021" y="1096177"/>
            <a:ext cx="7789661" cy="8778493"/>
          </a:xfrm>
          <a:custGeom>
            <a:avLst/>
            <a:gdLst/>
            <a:ahLst/>
            <a:cxnLst/>
            <a:rect l="l" t="t" r="r" b="b"/>
            <a:pathLst>
              <a:path w="7789661" h="8778493">
                <a:moveTo>
                  <a:pt x="0" y="0"/>
                </a:moveTo>
                <a:lnTo>
                  <a:pt x="7789661" y="0"/>
                </a:lnTo>
                <a:lnTo>
                  <a:pt x="7789661" y="8778493"/>
                </a:lnTo>
                <a:lnTo>
                  <a:pt x="0" y="8778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59" r="-997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1857" y="7881326"/>
            <a:ext cx="1717900" cy="1993344"/>
          </a:xfrm>
          <a:custGeom>
            <a:avLst/>
            <a:gdLst/>
            <a:ahLst/>
            <a:cxnLst/>
            <a:rect l="l" t="t" r="r" b="b"/>
            <a:pathLst>
              <a:path w="1717900" h="1993344">
                <a:moveTo>
                  <a:pt x="0" y="0"/>
                </a:moveTo>
                <a:lnTo>
                  <a:pt x="1717900" y="0"/>
                </a:lnTo>
                <a:lnTo>
                  <a:pt x="1717900" y="1993344"/>
                </a:lnTo>
                <a:lnTo>
                  <a:pt x="0" y="1993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75734" y="1423144"/>
            <a:ext cx="8947795" cy="1237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96"/>
              </a:lnSpc>
            </a:pPr>
            <a:r>
              <a:rPr lang="en-US" sz="9996" spc="-199">
                <a:solidFill>
                  <a:srgbClr val="85171A"/>
                </a:solidFill>
                <a:latin typeface="Anton"/>
                <a:ea typeface="Anton"/>
                <a:cs typeface="Anton"/>
                <a:sym typeface="Anton"/>
              </a:rPr>
              <a:t>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458217"/>
            <a:ext cx="8115300" cy="129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Model nhận diện chính xác các loại trái cây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067300"/>
            <a:ext cx="7625936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Giao diện thân thiện, dễ sử dụng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021071"/>
            <a:ext cx="7625936" cy="639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Hiển thị thông chi tiết về trái cây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3451265"/>
            <a:ext cx="15437970" cy="0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17013568" y="6969151"/>
            <a:ext cx="2850849" cy="1750979"/>
            <a:chOff x="0" y="0"/>
            <a:chExt cx="1955634" cy="12011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55634" cy="1201142"/>
            </a:xfrm>
            <a:custGeom>
              <a:avLst/>
              <a:gdLst/>
              <a:ahLst/>
              <a:cxnLst/>
              <a:rect l="l" t="t" r="r" b="b"/>
              <a:pathLst>
                <a:path w="1955634" h="1201142">
                  <a:moveTo>
                    <a:pt x="0" y="0"/>
                  </a:moveTo>
                  <a:lnTo>
                    <a:pt x="1955634" y="0"/>
                  </a:lnTo>
                  <a:lnTo>
                    <a:pt x="1955634" y="1201142"/>
                  </a:lnTo>
                  <a:lnTo>
                    <a:pt x="0" y="12011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955634" cy="123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2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228802" y="7592466"/>
            <a:ext cx="3523879" cy="1665834"/>
          </a:xfrm>
          <a:custGeom>
            <a:avLst/>
            <a:gdLst/>
            <a:ahLst/>
            <a:cxnLst/>
            <a:rect l="l" t="t" r="r" b="b"/>
            <a:pathLst>
              <a:path w="3523879" h="1665834">
                <a:moveTo>
                  <a:pt x="0" y="0"/>
                </a:moveTo>
                <a:lnTo>
                  <a:pt x="3523880" y="0"/>
                </a:lnTo>
                <a:lnTo>
                  <a:pt x="3523880" y="1665834"/>
                </a:lnTo>
                <a:lnTo>
                  <a:pt x="0" y="1665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22779" y="-3095702"/>
            <a:ext cx="4133417" cy="6191405"/>
          </a:xfrm>
          <a:custGeom>
            <a:avLst/>
            <a:gdLst/>
            <a:ahLst/>
            <a:cxnLst/>
            <a:rect l="l" t="t" r="r" b="b"/>
            <a:pathLst>
              <a:path w="4133417" h="6191405">
                <a:moveTo>
                  <a:pt x="0" y="0"/>
                </a:moveTo>
                <a:lnTo>
                  <a:pt x="4133416" y="0"/>
                </a:lnTo>
                <a:lnTo>
                  <a:pt x="4133416" y="6191404"/>
                </a:lnTo>
                <a:lnTo>
                  <a:pt x="0" y="6191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00936" y="6733078"/>
            <a:ext cx="3262585" cy="5050445"/>
          </a:xfrm>
          <a:custGeom>
            <a:avLst/>
            <a:gdLst/>
            <a:ahLst/>
            <a:cxnLst/>
            <a:rect l="l" t="t" r="r" b="b"/>
            <a:pathLst>
              <a:path w="3262585" h="5050445">
                <a:moveTo>
                  <a:pt x="0" y="0"/>
                </a:moveTo>
                <a:lnTo>
                  <a:pt x="3262585" y="0"/>
                </a:lnTo>
                <a:lnTo>
                  <a:pt x="3262585" y="5050444"/>
                </a:lnTo>
                <a:lnTo>
                  <a:pt x="0" y="5050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987" t="-22629" r="-8565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829031" y="6733078"/>
            <a:ext cx="3575789" cy="6356958"/>
          </a:xfrm>
          <a:custGeom>
            <a:avLst/>
            <a:gdLst/>
            <a:ahLst/>
            <a:cxnLst/>
            <a:rect l="l" t="t" r="r" b="b"/>
            <a:pathLst>
              <a:path w="3575789" h="6356958">
                <a:moveTo>
                  <a:pt x="0" y="0"/>
                </a:moveTo>
                <a:lnTo>
                  <a:pt x="3575789" y="0"/>
                </a:lnTo>
                <a:lnTo>
                  <a:pt x="357578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788058"/>
            <a:ext cx="8951471" cy="124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10000" spc="-200">
                <a:solidFill>
                  <a:srgbClr val="9B4819"/>
                </a:solidFill>
                <a:latin typeface="Anton"/>
                <a:ea typeface="Anton"/>
                <a:cs typeface="Anton"/>
                <a:sym typeface="Anton"/>
              </a:rPr>
              <a:t>HƯỚNG PHÁT TRIỂN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4988" y="1105124"/>
            <a:ext cx="527771" cy="813418"/>
            <a:chOff x="0" y="0"/>
            <a:chExt cx="703695" cy="108455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85725"/>
              <a:ext cx="377228" cy="961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57"/>
                </a:lnSpc>
                <a:spcBef>
                  <a:spcPct val="0"/>
                </a:spcBef>
              </a:pPr>
              <a:r>
                <a:rPr lang="en-US" sz="4326" i="1" spc="-86">
                  <a:solidFill>
                    <a:srgbClr val="F4F1E8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26467" y="122688"/>
              <a:ext cx="377228" cy="961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57"/>
                </a:lnSpc>
                <a:spcBef>
                  <a:spcPct val="0"/>
                </a:spcBef>
              </a:pPr>
              <a:r>
                <a:rPr lang="en-US" sz="4326" i="1" spc="-86">
                  <a:solidFill>
                    <a:srgbClr val="F4F1E8"/>
                  </a:solidFill>
                  <a:latin typeface="Radley Italics"/>
                  <a:ea typeface="Radley Italics"/>
                  <a:cs typeface="Radley Italics"/>
                  <a:sym typeface="Radley Italics"/>
                </a:rPr>
                <a:t>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792634" y="3790470"/>
            <a:ext cx="2924559" cy="162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642400"/>
                </a:solidFill>
                <a:latin typeface="Asap"/>
                <a:ea typeface="Asap"/>
                <a:cs typeface="Asap"/>
                <a:sym typeface="Asap"/>
              </a:rPr>
              <a:t>Mở rộng số lượng trái cây nhận diện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95239" y="3790470"/>
            <a:ext cx="2980448" cy="162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642400"/>
                </a:solidFill>
                <a:latin typeface="Asap"/>
                <a:ea typeface="Asap"/>
                <a:cs typeface="Asap"/>
                <a:sym typeface="Asap"/>
              </a:rPr>
              <a:t>Cải thiện độ chính xác của 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92890" y="3790470"/>
            <a:ext cx="2739339" cy="162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642400"/>
                </a:solidFill>
                <a:latin typeface="Asap"/>
                <a:ea typeface="Asap"/>
                <a:cs typeface="Asap"/>
                <a:sym typeface="Asap"/>
              </a:rPr>
              <a:t>Nâng cấp tính năng nhận diện qua camera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322779" y="3790470"/>
            <a:ext cx="2532976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642400"/>
                </a:solidFill>
                <a:latin typeface="Asap"/>
                <a:ea typeface="Asap"/>
                <a:cs typeface="Asap"/>
                <a:sym typeface="Asap"/>
              </a:rPr>
              <a:t>Phát triển ứng dụng mobile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46833" y="3749357"/>
            <a:ext cx="3087818" cy="2712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642400"/>
                </a:solidFill>
                <a:latin typeface="Asap"/>
                <a:ea typeface="Asap"/>
                <a:cs typeface="Asap"/>
                <a:sym typeface="Asap"/>
              </a:rPr>
              <a:t>Triển khai YOLO trên edge device hoặc sử dụng API cloud.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642400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3117968"/>
            <a:ext cx="1543797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>
            <a:off x="11134725" y="1790714"/>
            <a:ext cx="4467225" cy="430478"/>
          </a:xfrm>
          <a:custGeom>
            <a:avLst/>
            <a:gdLst/>
            <a:ahLst/>
            <a:cxnLst/>
            <a:rect l="l" t="t" r="r" b="b"/>
            <a:pathLst>
              <a:path w="4467225" h="430478">
                <a:moveTo>
                  <a:pt x="0" y="0"/>
                </a:moveTo>
                <a:lnTo>
                  <a:pt x="4467225" y="0"/>
                </a:lnTo>
                <a:lnTo>
                  <a:pt x="4467225" y="430478"/>
                </a:lnTo>
                <a:lnTo>
                  <a:pt x="0" y="4304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3800082"/>
            <a:ext cx="832498" cy="83249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944352"/>
            <a:ext cx="832498" cy="8324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6148325"/>
            <a:ext cx="832498" cy="83249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7409720"/>
            <a:ext cx="832498" cy="8324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8616500"/>
            <a:ext cx="832498" cy="83249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4564028" y="7552782"/>
            <a:ext cx="2967476" cy="2077233"/>
          </a:xfrm>
          <a:custGeom>
            <a:avLst/>
            <a:gdLst/>
            <a:ahLst/>
            <a:cxnLst/>
            <a:rect l="l" t="t" r="r" b="b"/>
            <a:pathLst>
              <a:path w="2967476" h="2077233">
                <a:moveTo>
                  <a:pt x="0" y="0"/>
                </a:moveTo>
                <a:lnTo>
                  <a:pt x="2967476" y="0"/>
                </a:lnTo>
                <a:lnTo>
                  <a:pt x="2967476" y="2077233"/>
                </a:lnTo>
                <a:lnTo>
                  <a:pt x="0" y="2077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28700" y="1304925"/>
            <a:ext cx="8951471" cy="124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10000" spc="-200">
                <a:solidFill>
                  <a:srgbClr val="85171A"/>
                </a:solidFill>
                <a:latin typeface="Anton"/>
                <a:ea typeface="Anton"/>
                <a:cs typeface="Anton"/>
                <a:sym typeface="Anton"/>
              </a:rPr>
              <a:t>MỤC LỤC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60486" y="3492703"/>
            <a:ext cx="6123828" cy="113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5797" spc="-115">
                <a:solidFill>
                  <a:srgbClr val="85171A"/>
                </a:solidFill>
                <a:latin typeface="Cabin"/>
                <a:ea typeface="Cabin"/>
                <a:cs typeface="Cabin"/>
                <a:sym typeface="Cabin"/>
              </a:rPr>
              <a:t>Đặt vấn đề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60486" y="4679959"/>
            <a:ext cx="8115300" cy="113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5797" spc="-115">
                <a:solidFill>
                  <a:srgbClr val="85171A"/>
                </a:solidFill>
                <a:latin typeface="Cabin"/>
                <a:ea typeface="Cabin"/>
                <a:cs typeface="Cabin"/>
                <a:sym typeface="Cabin"/>
              </a:rPr>
              <a:t>Lựa chọn công nghệ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60486" y="5891150"/>
            <a:ext cx="8115300" cy="113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5797" spc="-115">
                <a:solidFill>
                  <a:srgbClr val="85171A"/>
                </a:solidFill>
                <a:latin typeface="Cabin"/>
                <a:ea typeface="Cabin"/>
                <a:cs typeface="Cabin"/>
                <a:sym typeface="Cabin"/>
              </a:rPr>
              <a:t>Demo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460486" y="7102341"/>
            <a:ext cx="8115300" cy="113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5797" spc="-115">
                <a:solidFill>
                  <a:srgbClr val="85171A"/>
                </a:solidFill>
                <a:latin typeface="Cabin"/>
                <a:ea typeface="Cabin"/>
                <a:cs typeface="Cabin"/>
                <a:sym typeface="Cabin"/>
              </a:rPr>
              <a:t>Khó khăn và giải pháp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460486" y="8334223"/>
            <a:ext cx="11503467" cy="1139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80"/>
              </a:lnSpc>
            </a:pPr>
            <a:r>
              <a:rPr lang="en-US" sz="5797" spc="-115">
                <a:solidFill>
                  <a:srgbClr val="85171A"/>
                </a:solidFill>
                <a:latin typeface="Cabin"/>
                <a:ea typeface="Cabin"/>
                <a:cs typeface="Cabin"/>
                <a:sym typeface="Cabin"/>
              </a:rPr>
              <a:t>Kết quả đạt được và hướng phát triển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44474" y="3798501"/>
            <a:ext cx="2009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4474" y="4960875"/>
            <a:ext cx="23032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42225" y="6223262"/>
            <a:ext cx="23256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92483" y="7485648"/>
            <a:ext cx="28231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92483" y="8651875"/>
            <a:ext cx="237860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Paytone One"/>
                <a:ea typeface="Paytone One"/>
                <a:cs typeface="Paytone One"/>
                <a:sym typeface="Paytone One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48622" y="-81631"/>
            <a:ext cx="7239378" cy="10368631"/>
            <a:chOff x="0" y="0"/>
            <a:chExt cx="44335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4433570" y="0"/>
                  </a:moveTo>
                  <a:lnTo>
                    <a:pt x="4433570" y="6350000"/>
                  </a:lnTo>
                  <a:lnTo>
                    <a:pt x="0" y="6350000"/>
                  </a:lnTo>
                  <a:lnTo>
                    <a:pt x="0" y="4433570"/>
                  </a:lnTo>
                  <a:cubicBezTo>
                    <a:pt x="0" y="1985010"/>
                    <a:pt x="1985010" y="0"/>
                    <a:pt x="4433570" y="0"/>
                  </a:cubicBezTo>
                  <a:close/>
                </a:path>
              </a:pathLst>
            </a:custGeom>
            <a:blipFill>
              <a:blip r:embed="rId2"/>
              <a:stretch>
                <a:fillRect l="-3709" r="-3709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flipV="1">
            <a:off x="1028700" y="2864045"/>
            <a:ext cx="725393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11695524" y="2190592"/>
            <a:ext cx="1057037" cy="1811122"/>
          </a:xfrm>
          <a:custGeom>
            <a:avLst/>
            <a:gdLst/>
            <a:ahLst/>
            <a:cxnLst/>
            <a:rect l="l" t="t" r="r" b="b"/>
            <a:pathLst>
              <a:path w="1057037" h="1811122">
                <a:moveTo>
                  <a:pt x="0" y="0"/>
                </a:moveTo>
                <a:lnTo>
                  <a:pt x="1057037" y="0"/>
                </a:lnTo>
                <a:lnTo>
                  <a:pt x="1057037" y="1811122"/>
                </a:lnTo>
                <a:lnTo>
                  <a:pt x="0" y="1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30782" y="7919084"/>
            <a:ext cx="1057037" cy="1811122"/>
          </a:xfrm>
          <a:custGeom>
            <a:avLst/>
            <a:gdLst/>
            <a:ahLst/>
            <a:cxnLst/>
            <a:rect l="l" t="t" r="r" b="b"/>
            <a:pathLst>
              <a:path w="1057037" h="1811122">
                <a:moveTo>
                  <a:pt x="0" y="0"/>
                </a:moveTo>
                <a:lnTo>
                  <a:pt x="1057036" y="0"/>
                </a:lnTo>
                <a:lnTo>
                  <a:pt x="1057036" y="1811122"/>
                </a:lnTo>
                <a:lnTo>
                  <a:pt x="0" y="1811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7205924"/>
            <a:ext cx="7804866" cy="1923521"/>
            <a:chOff x="0" y="0"/>
            <a:chExt cx="2055603" cy="5066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55603" cy="506606"/>
            </a:xfrm>
            <a:custGeom>
              <a:avLst/>
              <a:gdLst/>
              <a:ahLst/>
              <a:cxnLst/>
              <a:rect l="l" t="t" r="r" b="b"/>
              <a:pathLst>
                <a:path w="2055603" h="506606">
                  <a:moveTo>
                    <a:pt x="50589" y="0"/>
                  </a:moveTo>
                  <a:lnTo>
                    <a:pt x="2005014" y="0"/>
                  </a:lnTo>
                  <a:cubicBezTo>
                    <a:pt x="2032953" y="0"/>
                    <a:pt x="2055603" y="22649"/>
                    <a:pt x="2055603" y="50589"/>
                  </a:cubicBezTo>
                  <a:lnTo>
                    <a:pt x="2055603" y="456018"/>
                  </a:lnTo>
                  <a:cubicBezTo>
                    <a:pt x="2055603" y="483957"/>
                    <a:pt x="2032953" y="506606"/>
                    <a:pt x="2005014" y="506606"/>
                  </a:cubicBezTo>
                  <a:lnTo>
                    <a:pt x="50589" y="506606"/>
                  </a:lnTo>
                  <a:cubicBezTo>
                    <a:pt x="37172" y="506606"/>
                    <a:pt x="24304" y="501276"/>
                    <a:pt x="14817" y="491789"/>
                  </a:cubicBezTo>
                  <a:cubicBezTo>
                    <a:pt x="5330" y="482302"/>
                    <a:pt x="0" y="469435"/>
                    <a:pt x="0" y="456018"/>
                  </a:cubicBezTo>
                  <a:lnTo>
                    <a:pt x="0" y="50589"/>
                  </a:lnTo>
                  <a:cubicBezTo>
                    <a:pt x="0" y="37172"/>
                    <a:pt x="5330" y="24304"/>
                    <a:pt x="14817" y="14817"/>
                  </a:cubicBezTo>
                  <a:cubicBezTo>
                    <a:pt x="24304" y="5330"/>
                    <a:pt x="37172" y="0"/>
                    <a:pt x="5058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2055603" cy="601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7943626" y="8167685"/>
            <a:ext cx="2036544" cy="2016585"/>
          </a:xfrm>
          <a:custGeom>
            <a:avLst/>
            <a:gdLst/>
            <a:ahLst/>
            <a:cxnLst/>
            <a:rect l="l" t="t" r="r" b="b"/>
            <a:pathLst>
              <a:path w="2036544" h="2016585">
                <a:moveTo>
                  <a:pt x="0" y="0"/>
                </a:moveTo>
                <a:lnTo>
                  <a:pt x="2036545" y="0"/>
                </a:lnTo>
                <a:lnTo>
                  <a:pt x="2036545" y="2016584"/>
                </a:lnTo>
                <a:lnTo>
                  <a:pt x="0" y="20165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304925"/>
            <a:ext cx="8951471" cy="124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10000" spc="-200">
                <a:solidFill>
                  <a:srgbClr val="9B4819"/>
                </a:solidFill>
                <a:latin typeface="Anton"/>
                <a:ea typeface="Anton"/>
                <a:cs typeface="Anton"/>
                <a:sym typeface="Anton"/>
              </a:rPr>
              <a:t>ĐẶT VẤN ĐỀ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064070"/>
            <a:ext cx="6848777" cy="106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508" lvl="1" indent="-315754" algn="just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Hoa quả có giá trị kinh tế và dinh dưỡng cao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92214"/>
            <a:ext cx="6848777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508" lvl="1" indent="-315754" algn="just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Đòi hỏi chính xác trong việc nhận diện quả để phục vụ sản xuất chế biết và xuất khẩu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832419"/>
            <a:ext cx="6848777" cy="106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1508" lvl="1" indent="-315754" algn="just">
              <a:lnSpc>
                <a:spcPts val="4094"/>
              </a:lnSpc>
              <a:buFont typeface="Arial"/>
              <a:buChar char="•"/>
            </a:pPr>
            <a:r>
              <a:rPr lang="en-US" sz="2925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Việc nhận diện quả bằng phương pháp truyền thống dẫn đến nhiều sai sót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6744" y="7319007"/>
            <a:ext cx="6848777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094"/>
              </a:lnSpc>
              <a:spcBef>
                <a:spcPct val="0"/>
              </a:spcBef>
            </a:pPr>
            <a:r>
              <a:rPr lang="en-US" sz="2925" b="1" i="1">
                <a:solidFill>
                  <a:srgbClr val="191919"/>
                </a:solidFill>
                <a:latin typeface="Carlito Bold Italics"/>
                <a:ea typeface="Carlito Bold Italics"/>
                <a:cs typeface="Carlito Bold Italics"/>
                <a:sym typeface="Carlito Bold Italics"/>
              </a:rPr>
              <a:t>Hệ thống nhận diện hỗ chợ nâng cao năng suất và góp phần hiệu đại hóa ngành nông nghiệp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6922" y="4010152"/>
            <a:ext cx="15437970" cy="0"/>
          </a:xfrm>
          <a:prstGeom prst="line">
            <a:avLst/>
          </a:prstGeom>
          <a:ln w="19050" cap="flat">
            <a:solidFill>
              <a:srgbClr val="BD8F53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 rot="74253">
            <a:off x="858845" y="5066201"/>
            <a:ext cx="4475218" cy="154598"/>
          </a:xfrm>
          <a:custGeom>
            <a:avLst/>
            <a:gdLst/>
            <a:ahLst/>
            <a:cxnLst/>
            <a:rect l="l" t="t" r="r" b="b"/>
            <a:pathLst>
              <a:path w="4475218" h="154598">
                <a:moveTo>
                  <a:pt x="0" y="0"/>
                </a:moveTo>
                <a:lnTo>
                  <a:pt x="4475218" y="0"/>
                </a:lnTo>
                <a:lnTo>
                  <a:pt x="4475218" y="154598"/>
                </a:lnTo>
                <a:lnTo>
                  <a:pt x="0" y="15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4253">
            <a:off x="6853085" y="5066201"/>
            <a:ext cx="4475218" cy="154598"/>
          </a:xfrm>
          <a:custGeom>
            <a:avLst/>
            <a:gdLst/>
            <a:ahLst/>
            <a:cxnLst/>
            <a:rect l="l" t="t" r="r" b="b"/>
            <a:pathLst>
              <a:path w="4475218" h="154598">
                <a:moveTo>
                  <a:pt x="0" y="0"/>
                </a:moveTo>
                <a:lnTo>
                  <a:pt x="4475218" y="0"/>
                </a:lnTo>
                <a:lnTo>
                  <a:pt x="4475218" y="154598"/>
                </a:lnTo>
                <a:lnTo>
                  <a:pt x="0" y="15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4253">
            <a:off x="12584054" y="5066201"/>
            <a:ext cx="4475218" cy="154598"/>
          </a:xfrm>
          <a:custGeom>
            <a:avLst/>
            <a:gdLst/>
            <a:ahLst/>
            <a:cxnLst/>
            <a:rect l="l" t="t" r="r" b="b"/>
            <a:pathLst>
              <a:path w="4475218" h="154598">
                <a:moveTo>
                  <a:pt x="0" y="0"/>
                </a:moveTo>
                <a:lnTo>
                  <a:pt x="4475218" y="0"/>
                </a:lnTo>
                <a:lnTo>
                  <a:pt x="4475218" y="154598"/>
                </a:lnTo>
                <a:lnTo>
                  <a:pt x="0" y="154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3230" y="559630"/>
            <a:ext cx="10582410" cy="3020797"/>
          </a:xfrm>
          <a:custGeom>
            <a:avLst/>
            <a:gdLst/>
            <a:ahLst/>
            <a:cxnLst/>
            <a:rect l="l" t="t" r="r" b="b"/>
            <a:pathLst>
              <a:path w="10582410" h="3020797">
                <a:moveTo>
                  <a:pt x="0" y="0"/>
                </a:moveTo>
                <a:lnTo>
                  <a:pt x="10582410" y="0"/>
                </a:lnTo>
                <a:lnTo>
                  <a:pt x="10582410" y="3020797"/>
                </a:lnTo>
                <a:lnTo>
                  <a:pt x="0" y="302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30105" y="4257805"/>
            <a:ext cx="5364535" cy="752469"/>
            <a:chOff x="0" y="0"/>
            <a:chExt cx="1412882" cy="1981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2882" cy="198181"/>
            </a:xfrm>
            <a:custGeom>
              <a:avLst/>
              <a:gdLst/>
              <a:ahLst/>
              <a:cxnLst/>
              <a:rect l="l" t="t" r="r" b="b"/>
              <a:pathLst>
                <a:path w="1412882" h="198181">
                  <a:moveTo>
                    <a:pt x="73602" y="0"/>
                  </a:moveTo>
                  <a:lnTo>
                    <a:pt x="1339280" y="0"/>
                  </a:lnTo>
                  <a:cubicBezTo>
                    <a:pt x="1379929" y="0"/>
                    <a:pt x="1412882" y="32953"/>
                    <a:pt x="1412882" y="73602"/>
                  </a:cubicBezTo>
                  <a:lnTo>
                    <a:pt x="1412882" y="124580"/>
                  </a:lnTo>
                  <a:cubicBezTo>
                    <a:pt x="1412882" y="165229"/>
                    <a:pt x="1379929" y="198181"/>
                    <a:pt x="1339280" y="198181"/>
                  </a:cubicBezTo>
                  <a:lnTo>
                    <a:pt x="73602" y="198181"/>
                  </a:lnTo>
                  <a:cubicBezTo>
                    <a:pt x="32953" y="198181"/>
                    <a:pt x="0" y="165229"/>
                    <a:pt x="0" y="124580"/>
                  </a:cubicBezTo>
                  <a:lnTo>
                    <a:pt x="0" y="73602"/>
                  </a:lnTo>
                  <a:cubicBezTo>
                    <a:pt x="0" y="32953"/>
                    <a:pt x="32953" y="0"/>
                    <a:pt x="73602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1412882" cy="293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51938" y="4257805"/>
            <a:ext cx="4477513" cy="752469"/>
            <a:chOff x="0" y="0"/>
            <a:chExt cx="1179263" cy="198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9263" cy="198181"/>
            </a:xfrm>
            <a:custGeom>
              <a:avLst/>
              <a:gdLst/>
              <a:ahLst/>
              <a:cxnLst/>
              <a:rect l="l" t="t" r="r" b="b"/>
              <a:pathLst>
                <a:path w="1179263" h="198181">
                  <a:moveTo>
                    <a:pt x="88182" y="0"/>
                  </a:moveTo>
                  <a:lnTo>
                    <a:pt x="1091080" y="0"/>
                  </a:lnTo>
                  <a:cubicBezTo>
                    <a:pt x="1139782" y="0"/>
                    <a:pt x="1179263" y="39481"/>
                    <a:pt x="1179263" y="88182"/>
                  </a:cubicBezTo>
                  <a:lnTo>
                    <a:pt x="1179263" y="109999"/>
                  </a:lnTo>
                  <a:cubicBezTo>
                    <a:pt x="1179263" y="158701"/>
                    <a:pt x="1139782" y="198181"/>
                    <a:pt x="1091080" y="198181"/>
                  </a:cubicBezTo>
                  <a:lnTo>
                    <a:pt x="88182" y="198181"/>
                  </a:lnTo>
                  <a:cubicBezTo>
                    <a:pt x="64795" y="198181"/>
                    <a:pt x="42365" y="188891"/>
                    <a:pt x="25828" y="172353"/>
                  </a:cubicBezTo>
                  <a:cubicBezTo>
                    <a:pt x="9291" y="155816"/>
                    <a:pt x="0" y="133386"/>
                    <a:pt x="0" y="109999"/>
                  </a:cubicBezTo>
                  <a:lnTo>
                    <a:pt x="0" y="88182"/>
                  </a:lnTo>
                  <a:cubicBezTo>
                    <a:pt x="0" y="39481"/>
                    <a:pt x="39481" y="0"/>
                    <a:pt x="88182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179263" cy="2934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512387" y="4324228"/>
            <a:ext cx="4548033" cy="693663"/>
            <a:chOff x="0" y="0"/>
            <a:chExt cx="1197836" cy="18269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7836" cy="182693"/>
            </a:xfrm>
            <a:custGeom>
              <a:avLst/>
              <a:gdLst/>
              <a:ahLst/>
              <a:cxnLst/>
              <a:rect l="l" t="t" r="r" b="b"/>
              <a:pathLst>
                <a:path w="1197836" h="182693">
                  <a:moveTo>
                    <a:pt x="86815" y="0"/>
                  </a:moveTo>
                  <a:lnTo>
                    <a:pt x="1111021" y="0"/>
                  </a:lnTo>
                  <a:cubicBezTo>
                    <a:pt x="1158967" y="0"/>
                    <a:pt x="1197836" y="38868"/>
                    <a:pt x="1197836" y="86815"/>
                  </a:cubicBezTo>
                  <a:lnTo>
                    <a:pt x="1197836" y="95878"/>
                  </a:lnTo>
                  <a:cubicBezTo>
                    <a:pt x="1197836" y="118903"/>
                    <a:pt x="1188689" y="140985"/>
                    <a:pt x="1172408" y="157266"/>
                  </a:cubicBezTo>
                  <a:cubicBezTo>
                    <a:pt x="1156127" y="173547"/>
                    <a:pt x="1134046" y="182693"/>
                    <a:pt x="1111021" y="182693"/>
                  </a:cubicBezTo>
                  <a:lnTo>
                    <a:pt x="86815" y="182693"/>
                  </a:lnTo>
                  <a:cubicBezTo>
                    <a:pt x="38868" y="182693"/>
                    <a:pt x="0" y="143825"/>
                    <a:pt x="0" y="95878"/>
                  </a:cubicBezTo>
                  <a:lnTo>
                    <a:pt x="0" y="86815"/>
                  </a:lnTo>
                  <a:cubicBezTo>
                    <a:pt x="0" y="38868"/>
                    <a:pt x="38868" y="0"/>
                    <a:pt x="86815" y="0"/>
                  </a:cubicBez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197836" cy="2779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5202024" y="7543292"/>
            <a:ext cx="2525736" cy="2420913"/>
          </a:xfrm>
          <a:custGeom>
            <a:avLst/>
            <a:gdLst/>
            <a:ahLst/>
            <a:cxnLst/>
            <a:rect l="l" t="t" r="r" b="b"/>
            <a:pathLst>
              <a:path w="2525736" h="2420913">
                <a:moveTo>
                  <a:pt x="0" y="0"/>
                </a:moveTo>
                <a:lnTo>
                  <a:pt x="2525736" y="0"/>
                </a:lnTo>
                <a:lnTo>
                  <a:pt x="2525736" y="2420913"/>
                </a:lnTo>
                <a:lnTo>
                  <a:pt x="0" y="2420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1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781794">
            <a:off x="7456388" y="1320662"/>
            <a:ext cx="2180475" cy="2292220"/>
          </a:xfrm>
          <a:custGeom>
            <a:avLst/>
            <a:gdLst/>
            <a:ahLst/>
            <a:cxnLst/>
            <a:rect l="l" t="t" r="r" b="b"/>
            <a:pathLst>
              <a:path w="2180475" h="2292220">
                <a:moveTo>
                  <a:pt x="0" y="0"/>
                </a:moveTo>
                <a:lnTo>
                  <a:pt x="2180475" y="0"/>
                </a:lnTo>
                <a:lnTo>
                  <a:pt x="2180475" y="2292220"/>
                </a:lnTo>
                <a:lnTo>
                  <a:pt x="0" y="22922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44533" y="4438777"/>
            <a:ext cx="5135680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Deep Learning &amp; Computer Vision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82907" y="4454261"/>
            <a:ext cx="458412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FronendFronend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0311" y="5296027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YOLO (You Only Look Once)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51938" y="5296027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Python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82907" y="5354833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HTML/CSS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798632" y="4454261"/>
            <a:ext cx="4584125" cy="39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Radley"/>
                <a:ea typeface="Radley"/>
                <a:cs typeface="Radley"/>
                <a:sym typeface="Radley"/>
              </a:rPr>
              <a:t>Backend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02609" y="557826"/>
            <a:ext cx="5963652" cy="3022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00"/>
              </a:lnSpc>
            </a:pPr>
            <a:r>
              <a:rPr lang="en-US" sz="10000" spc="110">
                <a:solidFill>
                  <a:srgbClr val="9B4819"/>
                </a:solidFill>
                <a:latin typeface="Anton"/>
                <a:ea typeface="Anton"/>
                <a:cs typeface="Anton"/>
                <a:sym typeface="Anton"/>
              </a:rPr>
              <a:t>LỰA CHỌN CÔNG NGHỆ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311" y="5941822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OpenCV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0311" y="6588252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PyTorch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0311" y="7234682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Roboflow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51938" y="5941822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Flask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582907" y="5941822"/>
            <a:ext cx="4584125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JavaScript &amp; Fetch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76516" y="5143500"/>
            <a:ext cx="2467484" cy="2467474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1172" t="-240118" r="-484190" b="-89856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7445788" y="2130587"/>
            <a:ext cx="4074512" cy="407449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00751" y="1560694"/>
            <a:ext cx="2467484" cy="2467474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1172" t="-240118" r="-484190" b="-8985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457339" y="2130587"/>
            <a:ext cx="4663087" cy="4663068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4018553" y="1181282"/>
            <a:ext cx="2705308" cy="270529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-138709" r="-138644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3912646" y="5870995"/>
            <a:ext cx="4416023" cy="4416005"/>
            <a:chOff x="0" y="0"/>
            <a:chExt cx="6350000" cy="63499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512459" y="5870995"/>
            <a:ext cx="3889001" cy="38890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3211" b="-3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577070" y="2522852"/>
            <a:ext cx="3682230" cy="36822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30225" r="-30225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335941" y="471668"/>
            <a:ext cx="5689879" cy="1276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99"/>
              </a:lnSpc>
              <a:spcBef>
                <a:spcPct val="0"/>
              </a:spcBef>
            </a:pPr>
            <a:r>
              <a:rPr lang="en-US" sz="7499">
                <a:solidFill>
                  <a:srgbClr val="9B4819"/>
                </a:solidFill>
                <a:latin typeface="Anton"/>
                <a:ea typeface="Anton"/>
                <a:cs typeface="Anton"/>
                <a:sym typeface="Anton"/>
              </a:rPr>
              <a:t>CÁC LOẠI QUẢ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359568" y="8407347"/>
            <a:ext cx="2705308" cy="2705297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-138709" r="-13864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8490" y="527574"/>
            <a:ext cx="6814031" cy="9759426"/>
            <a:chOff x="0" y="0"/>
            <a:chExt cx="443357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33570" cy="6350000"/>
            </a:xfrm>
            <a:custGeom>
              <a:avLst/>
              <a:gdLst/>
              <a:ahLst/>
              <a:cxnLst/>
              <a:rect l="l" t="t" r="r" b="b"/>
              <a:pathLst>
                <a:path w="4433570" h="635000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21612" r="-21612"/>
              </a:stretch>
            </a:blipFill>
          </p:spPr>
        </p:sp>
      </p:grpSp>
      <p:sp>
        <p:nvSpPr>
          <p:cNvPr id="4" name="AutoShape 4"/>
          <p:cNvSpPr/>
          <p:nvPr/>
        </p:nvSpPr>
        <p:spPr>
          <a:xfrm flipV="1">
            <a:off x="1028700" y="4906747"/>
            <a:ext cx="725393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14717365" y="676090"/>
            <a:ext cx="2434746" cy="2600214"/>
          </a:xfrm>
          <a:custGeom>
            <a:avLst/>
            <a:gdLst/>
            <a:ahLst/>
            <a:cxnLst/>
            <a:rect l="l" t="t" r="r" b="b"/>
            <a:pathLst>
              <a:path w="2434746" h="2600214">
                <a:moveTo>
                  <a:pt x="0" y="0"/>
                </a:moveTo>
                <a:lnTo>
                  <a:pt x="2434746" y="0"/>
                </a:lnTo>
                <a:lnTo>
                  <a:pt x="2434746" y="2600214"/>
                </a:lnTo>
                <a:lnTo>
                  <a:pt x="0" y="26002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437151" y="9411511"/>
            <a:ext cx="2850849" cy="1750979"/>
            <a:chOff x="0" y="0"/>
            <a:chExt cx="1955634" cy="120114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55634" cy="1201142"/>
            </a:xfrm>
            <a:custGeom>
              <a:avLst/>
              <a:gdLst/>
              <a:ahLst/>
              <a:cxnLst/>
              <a:rect l="l" t="t" r="r" b="b"/>
              <a:pathLst>
                <a:path w="1955634" h="1201142">
                  <a:moveTo>
                    <a:pt x="0" y="0"/>
                  </a:moveTo>
                  <a:lnTo>
                    <a:pt x="1955634" y="0"/>
                  </a:lnTo>
                  <a:lnTo>
                    <a:pt x="1955634" y="1201142"/>
                  </a:lnTo>
                  <a:lnTo>
                    <a:pt x="0" y="1201142"/>
                  </a:lnTo>
                  <a:close/>
                </a:path>
              </a:pathLst>
            </a:custGeom>
            <a:solidFill>
              <a:srgbClr val="8517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55634" cy="1239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302496" y="8439526"/>
            <a:ext cx="3079014" cy="2278470"/>
          </a:xfrm>
          <a:custGeom>
            <a:avLst/>
            <a:gdLst/>
            <a:ahLst/>
            <a:cxnLst/>
            <a:rect l="l" t="t" r="r" b="b"/>
            <a:pathLst>
              <a:path w="3079014" h="2278470">
                <a:moveTo>
                  <a:pt x="0" y="0"/>
                </a:moveTo>
                <a:lnTo>
                  <a:pt x="3079014" y="0"/>
                </a:lnTo>
                <a:lnTo>
                  <a:pt x="3079014" y="2278470"/>
                </a:lnTo>
                <a:lnTo>
                  <a:pt x="0" y="22784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3413728"/>
            <a:ext cx="7625472" cy="1493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42"/>
              </a:lnSpc>
            </a:pPr>
            <a:r>
              <a:rPr lang="en-US" sz="12047" spc="903">
                <a:solidFill>
                  <a:srgbClr val="85171A"/>
                </a:solidFill>
                <a:latin typeface="Anton"/>
                <a:ea typeface="Anton"/>
                <a:cs typeface="Anton"/>
                <a:sym typeface="Anton"/>
              </a:rPr>
              <a:t>DEMO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776518" y="8726623"/>
            <a:ext cx="995686" cy="1063354"/>
          </a:xfrm>
          <a:custGeom>
            <a:avLst/>
            <a:gdLst/>
            <a:ahLst/>
            <a:cxnLst/>
            <a:rect l="l" t="t" r="r" b="b"/>
            <a:pathLst>
              <a:path w="995686" h="1063354">
                <a:moveTo>
                  <a:pt x="0" y="0"/>
                </a:moveTo>
                <a:lnTo>
                  <a:pt x="995686" y="0"/>
                </a:lnTo>
                <a:lnTo>
                  <a:pt x="995686" y="1063354"/>
                </a:lnTo>
                <a:lnTo>
                  <a:pt x="0" y="10633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97315" y="1570722"/>
            <a:ext cx="725393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 rot="-1608238">
            <a:off x="17225898" y="810629"/>
            <a:ext cx="632183" cy="2057400"/>
          </a:xfrm>
          <a:custGeom>
            <a:avLst/>
            <a:gdLst/>
            <a:ahLst/>
            <a:cxnLst/>
            <a:rect l="l" t="t" r="r" b="b"/>
            <a:pathLst>
              <a:path w="632183" h="2057400">
                <a:moveTo>
                  <a:pt x="0" y="0"/>
                </a:moveTo>
                <a:lnTo>
                  <a:pt x="632183" y="0"/>
                </a:lnTo>
                <a:lnTo>
                  <a:pt x="63218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3522" y="1909457"/>
            <a:ext cx="3086100" cy="7808014"/>
            <a:chOff x="0" y="0"/>
            <a:chExt cx="812800" cy="205643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056432"/>
            </a:xfrm>
            <a:custGeom>
              <a:avLst/>
              <a:gdLst/>
              <a:ahLst/>
              <a:cxnLst/>
              <a:rect l="l" t="t" r="r" b="b"/>
              <a:pathLst>
                <a:path w="812800" h="2056432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928491"/>
                  </a:lnTo>
                  <a:cubicBezTo>
                    <a:pt x="812800" y="1962423"/>
                    <a:pt x="799321" y="1994965"/>
                    <a:pt x="775327" y="2018959"/>
                  </a:cubicBezTo>
                  <a:cubicBezTo>
                    <a:pt x="751333" y="2042952"/>
                    <a:pt x="718791" y="2056432"/>
                    <a:pt x="684859" y="2056432"/>
                  </a:cubicBezTo>
                  <a:lnTo>
                    <a:pt x="127941" y="2056432"/>
                  </a:lnTo>
                  <a:cubicBezTo>
                    <a:pt x="94009" y="2056432"/>
                    <a:pt x="61467" y="2042952"/>
                    <a:pt x="37473" y="2018959"/>
                  </a:cubicBezTo>
                  <a:cubicBezTo>
                    <a:pt x="13479" y="1994965"/>
                    <a:pt x="0" y="1962423"/>
                    <a:pt x="0" y="19284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13310">
                <a:alpha val="95686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812800" cy="2151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11566" y="1909457"/>
            <a:ext cx="3086100" cy="7878141"/>
            <a:chOff x="0" y="0"/>
            <a:chExt cx="812800" cy="20749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074901"/>
            </a:xfrm>
            <a:custGeom>
              <a:avLst/>
              <a:gdLst/>
              <a:ahLst/>
              <a:cxnLst/>
              <a:rect l="l" t="t" r="r" b="b"/>
              <a:pathLst>
                <a:path w="812800" h="2074901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946961"/>
                  </a:lnTo>
                  <a:cubicBezTo>
                    <a:pt x="812800" y="1980892"/>
                    <a:pt x="799321" y="2013435"/>
                    <a:pt x="775327" y="2037428"/>
                  </a:cubicBezTo>
                  <a:cubicBezTo>
                    <a:pt x="751333" y="2061422"/>
                    <a:pt x="718791" y="2074901"/>
                    <a:pt x="684859" y="2074901"/>
                  </a:cubicBezTo>
                  <a:lnTo>
                    <a:pt x="127941" y="2074901"/>
                  </a:lnTo>
                  <a:cubicBezTo>
                    <a:pt x="94009" y="2074901"/>
                    <a:pt x="61467" y="2061422"/>
                    <a:pt x="37473" y="2037428"/>
                  </a:cubicBezTo>
                  <a:cubicBezTo>
                    <a:pt x="13479" y="2013435"/>
                    <a:pt x="0" y="1980892"/>
                    <a:pt x="0" y="194696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13310">
                <a:alpha val="95686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812800" cy="21701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600950" y="1979584"/>
            <a:ext cx="3086100" cy="7737886"/>
            <a:chOff x="0" y="0"/>
            <a:chExt cx="812800" cy="20379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037962"/>
            </a:xfrm>
            <a:custGeom>
              <a:avLst/>
              <a:gdLst/>
              <a:ahLst/>
              <a:cxnLst/>
              <a:rect l="l" t="t" r="r" b="b"/>
              <a:pathLst>
                <a:path w="812800" h="2037962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910021"/>
                  </a:lnTo>
                  <a:cubicBezTo>
                    <a:pt x="812800" y="1943953"/>
                    <a:pt x="799321" y="1976495"/>
                    <a:pt x="775327" y="2000489"/>
                  </a:cubicBezTo>
                  <a:cubicBezTo>
                    <a:pt x="751333" y="2024482"/>
                    <a:pt x="718791" y="2037962"/>
                    <a:pt x="684859" y="2037962"/>
                  </a:cubicBezTo>
                  <a:lnTo>
                    <a:pt x="127941" y="2037962"/>
                  </a:lnTo>
                  <a:cubicBezTo>
                    <a:pt x="94009" y="2037962"/>
                    <a:pt x="61467" y="2024482"/>
                    <a:pt x="37473" y="2000489"/>
                  </a:cubicBezTo>
                  <a:cubicBezTo>
                    <a:pt x="13479" y="1976495"/>
                    <a:pt x="0" y="1943953"/>
                    <a:pt x="0" y="191002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13310">
                <a:alpha val="95686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812800" cy="213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191875" y="1979584"/>
            <a:ext cx="3086100" cy="7737886"/>
            <a:chOff x="0" y="0"/>
            <a:chExt cx="812800" cy="203796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2037962"/>
            </a:xfrm>
            <a:custGeom>
              <a:avLst/>
              <a:gdLst/>
              <a:ahLst/>
              <a:cxnLst/>
              <a:rect l="l" t="t" r="r" b="b"/>
              <a:pathLst>
                <a:path w="812800" h="2037962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910021"/>
                  </a:lnTo>
                  <a:cubicBezTo>
                    <a:pt x="812800" y="1943953"/>
                    <a:pt x="799321" y="1976495"/>
                    <a:pt x="775327" y="2000489"/>
                  </a:cubicBezTo>
                  <a:cubicBezTo>
                    <a:pt x="751333" y="2024482"/>
                    <a:pt x="718791" y="2037962"/>
                    <a:pt x="684859" y="2037962"/>
                  </a:cubicBezTo>
                  <a:lnTo>
                    <a:pt x="127941" y="2037962"/>
                  </a:lnTo>
                  <a:cubicBezTo>
                    <a:pt x="94009" y="2037962"/>
                    <a:pt x="61467" y="2024482"/>
                    <a:pt x="37473" y="2000489"/>
                  </a:cubicBezTo>
                  <a:cubicBezTo>
                    <a:pt x="13479" y="1976495"/>
                    <a:pt x="0" y="1943953"/>
                    <a:pt x="0" y="191002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13310">
                <a:alpha val="95686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812800" cy="2133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68500" y="1979584"/>
            <a:ext cx="3086100" cy="7808014"/>
            <a:chOff x="0" y="0"/>
            <a:chExt cx="812800" cy="205643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2056432"/>
            </a:xfrm>
            <a:custGeom>
              <a:avLst/>
              <a:gdLst/>
              <a:ahLst/>
              <a:cxnLst/>
              <a:rect l="l" t="t" r="r" b="b"/>
              <a:pathLst>
                <a:path w="812800" h="2056432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1928491"/>
                  </a:lnTo>
                  <a:cubicBezTo>
                    <a:pt x="812800" y="1962423"/>
                    <a:pt x="799321" y="1994965"/>
                    <a:pt x="775327" y="2018959"/>
                  </a:cubicBezTo>
                  <a:cubicBezTo>
                    <a:pt x="751333" y="2042952"/>
                    <a:pt x="718791" y="2056432"/>
                    <a:pt x="684859" y="2056432"/>
                  </a:cubicBezTo>
                  <a:lnTo>
                    <a:pt x="127941" y="2056432"/>
                  </a:lnTo>
                  <a:cubicBezTo>
                    <a:pt x="94009" y="2056432"/>
                    <a:pt x="61467" y="2042952"/>
                    <a:pt x="37473" y="2018959"/>
                  </a:cubicBezTo>
                  <a:cubicBezTo>
                    <a:pt x="13479" y="1994965"/>
                    <a:pt x="0" y="1962423"/>
                    <a:pt x="0" y="1928491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13310">
                <a:alpha val="95686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812800" cy="2151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533522" y="3368944"/>
            <a:ext cx="316297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3973131" y="3340369"/>
            <a:ext cx="316297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7526627" y="3340369"/>
            <a:ext cx="316297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115003" y="3283219"/>
            <a:ext cx="316297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14591628" y="3283219"/>
            <a:ext cx="316297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24"/>
          <p:cNvSpPr/>
          <p:nvPr/>
        </p:nvSpPr>
        <p:spPr>
          <a:xfrm>
            <a:off x="16217723" y="8405018"/>
            <a:ext cx="2357522" cy="2168920"/>
          </a:xfrm>
          <a:custGeom>
            <a:avLst/>
            <a:gdLst/>
            <a:ahLst/>
            <a:cxnLst/>
            <a:rect l="l" t="t" r="r" b="b"/>
            <a:pathLst>
              <a:path w="2357522" h="2168920">
                <a:moveTo>
                  <a:pt x="0" y="0"/>
                </a:moveTo>
                <a:lnTo>
                  <a:pt x="2357522" y="0"/>
                </a:lnTo>
                <a:lnTo>
                  <a:pt x="2357522" y="2168921"/>
                </a:lnTo>
                <a:lnTo>
                  <a:pt x="0" y="2168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92173" y="8240299"/>
            <a:ext cx="1273053" cy="1477171"/>
          </a:xfrm>
          <a:custGeom>
            <a:avLst/>
            <a:gdLst/>
            <a:ahLst/>
            <a:cxnLst/>
            <a:rect l="l" t="t" r="r" b="b"/>
            <a:pathLst>
              <a:path w="1273053" h="1477171">
                <a:moveTo>
                  <a:pt x="0" y="0"/>
                </a:moveTo>
                <a:lnTo>
                  <a:pt x="1273054" y="0"/>
                </a:lnTo>
                <a:lnTo>
                  <a:pt x="1273054" y="1477171"/>
                </a:lnTo>
                <a:lnTo>
                  <a:pt x="0" y="14771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797315" y="515440"/>
            <a:ext cx="7485315" cy="1055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1"/>
              </a:lnSpc>
            </a:pPr>
            <a:r>
              <a:rPr lang="en-US" sz="7275" spc="-145">
                <a:solidFill>
                  <a:srgbClr val="85171A"/>
                </a:solidFill>
                <a:latin typeface="Baloo"/>
                <a:ea typeface="Baloo"/>
                <a:cs typeface="Baloo"/>
                <a:sym typeface="Baloo"/>
              </a:rPr>
              <a:t>LUỒNG XỬ LÝ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3623" y="1992561"/>
            <a:ext cx="2485898" cy="1082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9"/>
              </a:lnSpc>
              <a:spcBef>
                <a:spcPct val="0"/>
              </a:spcBef>
            </a:pPr>
            <a:r>
              <a:rPr lang="en-US" sz="3149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Upload ảnh từ giao diện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253043" y="2070380"/>
            <a:ext cx="2603146" cy="10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Gửi request đến Flask server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43198" y="2070380"/>
            <a:ext cx="2603146" cy="10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Xử lý ảnh qua model YOLO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433352" y="2070380"/>
            <a:ext cx="2603146" cy="10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Trả về kết quả nhận diện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916150" y="2070380"/>
            <a:ext cx="2603146" cy="1056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>
                <a:solidFill>
                  <a:srgbClr val="FFFFFF"/>
                </a:solidFill>
                <a:latin typeface="Francois One"/>
                <a:ea typeface="Francois One"/>
                <a:cs typeface="Francois One"/>
                <a:sym typeface="Francois One"/>
              </a:rPr>
              <a:t>Hiển thị kết quả thông tin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49236" y="3506308"/>
            <a:ext cx="2570285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Người dùng chọn ảnh trên máy tính hoặc chụp ảnh mới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69474" y="3492769"/>
            <a:ext cx="2570285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Ảnh được gửi đến backend qua Fetch API dưới dạng multipart/form-data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76058" y="3506308"/>
            <a:ext cx="2570285" cy="427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Model YOLO tải ảnh, resize về kích thước phù hợp, thực hiện nhận diện.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Xuất kết quả là tọa độ bounding box và nhãn dự đoán.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468100" y="3492769"/>
            <a:ext cx="2568398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Flask server trả về JSON về phía client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925675" y="3527059"/>
            <a:ext cx="2568398" cy="236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sap"/>
                <a:ea typeface="Asap"/>
                <a:cs typeface="Asap"/>
                <a:sym typeface="Asap"/>
              </a:rPr>
              <a:t>Frontend vẽ bounding box lên ảnh, hiển thị nhãn và độ chính xác.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62592" y="2242912"/>
            <a:ext cx="15437970" cy="0"/>
          </a:xfrm>
          <a:prstGeom prst="line">
            <a:avLst/>
          </a:prstGeom>
          <a:ln w="19050" cap="flat">
            <a:solidFill>
              <a:srgbClr val="9B48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 rot="-10800000">
            <a:off x="11801070" y="1540906"/>
            <a:ext cx="5080214" cy="609626"/>
          </a:xfrm>
          <a:custGeom>
            <a:avLst/>
            <a:gdLst/>
            <a:ahLst/>
            <a:cxnLst/>
            <a:rect l="l" t="t" r="r" b="b"/>
            <a:pathLst>
              <a:path w="5080214" h="609626">
                <a:moveTo>
                  <a:pt x="0" y="0"/>
                </a:moveTo>
                <a:lnTo>
                  <a:pt x="5080214" y="0"/>
                </a:lnTo>
                <a:lnTo>
                  <a:pt x="5080214" y="609626"/>
                </a:lnTo>
                <a:lnTo>
                  <a:pt x="0" y="609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2592" y="1105600"/>
            <a:ext cx="10407362" cy="112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0"/>
              </a:lnSpc>
            </a:pPr>
            <a:r>
              <a:rPr lang="en-US" sz="9100" spc="-182">
                <a:solidFill>
                  <a:srgbClr val="9B4819"/>
                </a:solidFill>
                <a:latin typeface="Anton"/>
                <a:ea typeface="Anton"/>
                <a:cs typeface="Anton"/>
                <a:sym typeface="Anton"/>
              </a:rPr>
              <a:t>QUY TRÌNH PHÁT TRIỂN</a:t>
            </a:r>
          </a:p>
        </p:txBody>
      </p:sp>
      <p:sp>
        <p:nvSpPr>
          <p:cNvPr id="5" name="Freeform 5"/>
          <p:cNvSpPr/>
          <p:nvPr/>
        </p:nvSpPr>
        <p:spPr>
          <a:xfrm rot="-7638338">
            <a:off x="-261964" y="574646"/>
            <a:ext cx="1507366" cy="1932520"/>
          </a:xfrm>
          <a:custGeom>
            <a:avLst/>
            <a:gdLst/>
            <a:ahLst/>
            <a:cxnLst/>
            <a:rect l="l" t="t" r="r" b="b"/>
            <a:pathLst>
              <a:path w="1507366" h="1932520">
                <a:moveTo>
                  <a:pt x="0" y="0"/>
                </a:moveTo>
                <a:lnTo>
                  <a:pt x="1507366" y="0"/>
                </a:lnTo>
                <a:lnTo>
                  <a:pt x="1507366" y="1932520"/>
                </a:lnTo>
                <a:lnTo>
                  <a:pt x="0" y="19325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2592" y="2666835"/>
            <a:ext cx="313174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Thu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thập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ảnh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trái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cây</a:t>
            </a:r>
            <a:endParaRPr lang="en-US" sz="2799" dirty="0">
              <a:solidFill>
                <a:srgbClr val="9B4819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99665" y="2668864"/>
            <a:ext cx="36401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Gán nhãn bằng Roboflow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72116" y="2668864"/>
            <a:ext cx="282747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Data Augmentation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9456" y="6215990"/>
            <a:ext cx="255587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Train YOLO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52142" y="6094462"/>
            <a:ext cx="325940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Xây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dựng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Flask server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96469" y="6021096"/>
            <a:ext cx="3216596" cy="87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0"/>
              </a:lnSpc>
              <a:spcBef>
                <a:spcPct val="0"/>
              </a:spcBef>
            </a:pPr>
            <a:r>
              <a:rPr lang="en-US" sz="2507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Tích</a:t>
            </a:r>
            <a:r>
              <a:rPr lang="en-US" sz="2507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507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hợp</a:t>
            </a:r>
            <a:r>
              <a:rPr lang="en-US" sz="2507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model </a:t>
            </a:r>
            <a:r>
              <a:rPr lang="en-US" sz="2507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vào</a:t>
            </a:r>
            <a:r>
              <a:rPr lang="en-US" sz="2507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507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ứng</a:t>
            </a:r>
            <a:r>
              <a:rPr lang="en-US" sz="2507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507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dụng</a:t>
            </a:r>
            <a:endParaRPr lang="en-US" sz="2507" dirty="0">
              <a:solidFill>
                <a:srgbClr val="9B4819"/>
              </a:solidFill>
              <a:latin typeface="Francois One"/>
              <a:ea typeface="Francois One"/>
              <a:cs typeface="Francois One"/>
              <a:sym typeface="Francois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1139" y="3897997"/>
            <a:ext cx="3684583" cy="2437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Cần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thập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nhiều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ảnh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từ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các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góc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chụp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,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điều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kiện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ánh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sáng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khác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nhau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220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Dữ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liệu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có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thể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lấy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từ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nguồn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có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sẵn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hoặc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tự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chụp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467765" y="3724342"/>
            <a:ext cx="3960421" cy="184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7"/>
              </a:lnSpc>
            </a:pP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Gán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nhãn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thủ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công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từng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ảnh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hoặc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dùng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tool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hỗ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trợ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tự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động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657"/>
              </a:lnSpc>
            </a:pP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Xuất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dữ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liệu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về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định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dạng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YOLO.</a:t>
            </a:r>
          </a:p>
          <a:p>
            <a:pPr algn="just">
              <a:lnSpc>
                <a:spcPts val="3657"/>
              </a:lnSpc>
            </a:pPr>
            <a:endParaRPr lang="en-US" sz="2300" spc="36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765418" y="3722332"/>
            <a:ext cx="3417689" cy="2081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3"/>
              </a:lnSpc>
            </a:pP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Sử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dụng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các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phương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pháp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như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xoay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,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lật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,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thay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đổi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độ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sáng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để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tăng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dữ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liệu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243"/>
              </a:lnSpc>
            </a:pP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Huấn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spc="36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luyện</a:t>
            </a:r>
            <a:r>
              <a:rPr lang="en-US" sz="2300" spc="36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model.</a:t>
            </a:r>
          </a:p>
          <a:p>
            <a:pPr algn="just">
              <a:lnSpc>
                <a:spcPts val="3243"/>
              </a:lnSpc>
            </a:pPr>
            <a:endParaRPr lang="en-US" sz="2300" spc="36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2592" y="6770182"/>
            <a:ext cx="3730556" cy="2707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5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Chạy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lệnh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train.py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để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huấn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luyện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với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dữ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liệu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đã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gán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nhãn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565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Điều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chỉnh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số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epoch, batch size, optimizer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để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tối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ưu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kết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quả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565"/>
              </a:lnSpc>
            </a:pPr>
            <a:endParaRPr lang="en-US" sz="2300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688059" y="2668864"/>
            <a:ext cx="322500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Sử dụng Goolge Colab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696469" y="3722332"/>
            <a:ext cx="3591531" cy="131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7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Chạy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trên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GPU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miễn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phí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,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tránh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hạn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chế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về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tài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nguyên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máy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cá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nhân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534088" y="6701978"/>
            <a:ext cx="3960421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5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Viết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API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xử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lý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ảnh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đầu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vào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và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chạy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mô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hình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nhận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diện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.</a:t>
            </a:r>
          </a:p>
          <a:p>
            <a:pPr algn="just">
              <a:lnSpc>
                <a:spcPts val="3565"/>
              </a:lnSpc>
            </a:pPr>
            <a:endParaRPr lang="en-US" sz="2300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765489" y="6120209"/>
            <a:ext cx="328321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Thiết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kế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giao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</a:t>
            </a:r>
            <a:r>
              <a:rPr lang="en-US" sz="2799" dirty="0" err="1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diện</a:t>
            </a:r>
            <a:r>
              <a:rPr lang="en-US" sz="2799" dirty="0">
                <a:solidFill>
                  <a:srgbClr val="9B4819"/>
                </a:solidFill>
                <a:latin typeface="Francois One"/>
                <a:ea typeface="Francois One"/>
                <a:cs typeface="Francois One"/>
                <a:sym typeface="Francois One"/>
              </a:rPr>
              <a:t> web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56633" y="7048500"/>
            <a:ext cx="3643213" cy="1364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5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Xây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dựng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UI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trực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quan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giúp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người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dùng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dễ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dàng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upload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ảnh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và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xem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kết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quả</a:t>
            </a:r>
            <a:endParaRPr lang="en-US" sz="2300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701385" y="7048500"/>
            <a:ext cx="3268278" cy="181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5"/>
              </a:lnSpc>
            </a:pP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Tích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hợp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YOLO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vào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Flask,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nhận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request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từ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frontend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và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xử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lý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ảnh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theo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thời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  <a:r>
              <a:rPr lang="en-US" sz="2300" dirty="0" err="1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gian</a:t>
            </a:r>
            <a:r>
              <a:rPr lang="en-US" sz="2300" dirty="0">
                <a:solidFill>
                  <a:srgbClr val="9B4819"/>
                </a:solidFill>
                <a:latin typeface="Carlito"/>
                <a:ea typeface="Carlito"/>
                <a:cs typeface="Carlito"/>
                <a:sym typeface="Carlito"/>
              </a:rPr>
              <a:t> </a:t>
            </a:r>
          </a:p>
          <a:p>
            <a:pPr algn="just">
              <a:lnSpc>
                <a:spcPts val="3565"/>
              </a:lnSpc>
            </a:pPr>
            <a:endParaRPr lang="en-US" sz="2300" dirty="0">
              <a:solidFill>
                <a:srgbClr val="9B4819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0" y="1594741"/>
            <a:ext cx="15437970" cy="0"/>
          </a:xfrm>
          <a:prstGeom prst="line">
            <a:avLst/>
          </a:prstGeom>
          <a:ln w="19050" cap="flat">
            <a:solidFill>
              <a:srgbClr val="19191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" name="Freeform 3"/>
          <p:cNvSpPr/>
          <p:nvPr/>
        </p:nvSpPr>
        <p:spPr>
          <a:xfrm>
            <a:off x="446788" y="1642366"/>
            <a:ext cx="2476407" cy="2449392"/>
          </a:xfrm>
          <a:custGeom>
            <a:avLst/>
            <a:gdLst/>
            <a:ahLst/>
            <a:cxnLst/>
            <a:rect l="l" t="t" r="r" b="b"/>
            <a:pathLst>
              <a:path w="2476407" h="2449392">
                <a:moveTo>
                  <a:pt x="0" y="0"/>
                </a:moveTo>
                <a:lnTo>
                  <a:pt x="2476406" y="0"/>
                </a:lnTo>
                <a:lnTo>
                  <a:pt x="2476406" y="2449392"/>
                </a:lnTo>
                <a:lnTo>
                  <a:pt x="0" y="2449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897500">
            <a:off x="7538897" y="1836452"/>
            <a:ext cx="2522874" cy="2220129"/>
          </a:xfrm>
          <a:custGeom>
            <a:avLst/>
            <a:gdLst/>
            <a:ahLst/>
            <a:cxnLst/>
            <a:rect l="l" t="t" r="r" b="b"/>
            <a:pathLst>
              <a:path w="2522874" h="2220129">
                <a:moveTo>
                  <a:pt x="0" y="0"/>
                </a:moveTo>
                <a:lnTo>
                  <a:pt x="2522874" y="0"/>
                </a:lnTo>
                <a:lnTo>
                  <a:pt x="2522874" y="2220129"/>
                </a:lnTo>
                <a:lnTo>
                  <a:pt x="0" y="2220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960501">
            <a:off x="13926410" y="1380218"/>
            <a:ext cx="1971161" cy="2575151"/>
          </a:xfrm>
          <a:custGeom>
            <a:avLst/>
            <a:gdLst/>
            <a:ahLst/>
            <a:cxnLst/>
            <a:rect l="l" t="t" r="r" b="b"/>
            <a:pathLst>
              <a:path w="1971161" h="2575151">
                <a:moveTo>
                  <a:pt x="0" y="0"/>
                </a:moveTo>
                <a:lnTo>
                  <a:pt x="1971161" y="0"/>
                </a:lnTo>
                <a:lnTo>
                  <a:pt x="1971161" y="2575152"/>
                </a:lnTo>
                <a:lnTo>
                  <a:pt x="0" y="2575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34811" y="-347304"/>
            <a:ext cx="1507366" cy="1932520"/>
          </a:xfrm>
          <a:custGeom>
            <a:avLst/>
            <a:gdLst/>
            <a:ahLst/>
            <a:cxnLst/>
            <a:rect l="l" t="t" r="r" b="b"/>
            <a:pathLst>
              <a:path w="1507366" h="1932520">
                <a:moveTo>
                  <a:pt x="0" y="0"/>
                </a:moveTo>
                <a:lnTo>
                  <a:pt x="1507366" y="0"/>
                </a:lnTo>
                <a:lnTo>
                  <a:pt x="1507366" y="1932520"/>
                </a:lnTo>
                <a:lnTo>
                  <a:pt x="0" y="19325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446788" y="6396332"/>
            <a:ext cx="17062197" cy="0"/>
          </a:xfrm>
          <a:prstGeom prst="line">
            <a:avLst/>
          </a:prstGeom>
          <a:ln w="38100" cap="flat">
            <a:solidFill>
              <a:srgbClr val="191919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5612825" y="2200312"/>
            <a:ext cx="0" cy="7560425"/>
          </a:xfrm>
          <a:prstGeom prst="line">
            <a:avLst/>
          </a:prstGeom>
          <a:ln w="38100" cap="flat">
            <a:solidFill>
              <a:srgbClr val="191919">
                <a:alpha val="53725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2463886" y="2187494"/>
            <a:ext cx="0" cy="7560425"/>
          </a:xfrm>
          <a:prstGeom prst="line">
            <a:avLst/>
          </a:prstGeom>
          <a:ln w="38100" cap="flat">
            <a:solidFill>
              <a:srgbClr val="191919">
                <a:alpha val="45882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46225" y="8919813"/>
            <a:ext cx="2402640" cy="1681848"/>
          </a:xfrm>
          <a:custGeom>
            <a:avLst/>
            <a:gdLst/>
            <a:ahLst/>
            <a:cxnLst/>
            <a:rect l="l" t="t" r="r" b="b"/>
            <a:pathLst>
              <a:path w="2402640" h="1681848">
                <a:moveTo>
                  <a:pt x="0" y="0"/>
                </a:moveTo>
                <a:lnTo>
                  <a:pt x="2402640" y="0"/>
                </a:lnTo>
                <a:lnTo>
                  <a:pt x="2402640" y="1681848"/>
                </a:lnTo>
                <a:lnTo>
                  <a:pt x="0" y="16818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7545" y="2451217"/>
            <a:ext cx="393642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85171A"/>
                </a:solidFill>
                <a:latin typeface="Carlito"/>
                <a:ea typeface="Carlito"/>
                <a:cs typeface="Carlito"/>
                <a:sym typeface="Carlito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51575" y="2009812"/>
            <a:ext cx="393642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85171A"/>
                </a:solidFill>
                <a:latin typeface="Carlito"/>
                <a:ea typeface="Carlito"/>
                <a:cs typeface="Carlito"/>
                <a:sym typeface="Carlito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69101" y="2089267"/>
            <a:ext cx="3936425" cy="152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59"/>
              </a:lnSpc>
              <a:spcBef>
                <a:spcPct val="0"/>
              </a:spcBef>
            </a:pPr>
            <a:r>
              <a:rPr lang="en-US" sz="8799" u="none">
                <a:solidFill>
                  <a:srgbClr val="85171A"/>
                </a:solidFill>
                <a:latin typeface="Carlito"/>
                <a:ea typeface="Carlito"/>
                <a:cs typeface="Carlito"/>
                <a:sym typeface="Carlito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9013" y="827854"/>
            <a:ext cx="9387623" cy="719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90"/>
              </a:lnSpc>
            </a:pPr>
            <a:r>
              <a:rPr lang="en-US" sz="5878" spc="-117">
                <a:solidFill>
                  <a:srgbClr val="85171A"/>
                </a:solidFill>
                <a:latin typeface="Anton"/>
                <a:ea typeface="Anton"/>
                <a:cs typeface="Anton"/>
                <a:sym typeface="Anton"/>
              </a:rPr>
              <a:t>KHÓ KHĂN VÀ GIẢI PHÁP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45251" y="4289542"/>
            <a:ext cx="458412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85171A"/>
                </a:solidFill>
                <a:latin typeface="Francois One"/>
                <a:ea typeface="Francois One"/>
                <a:cs typeface="Francois One"/>
                <a:sym typeface="Francois One"/>
              </a:rPr>
              <a:t>Huấn luyện model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50114" y="4141130"/>
            <a:ext cx="458412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85171A"/>
                </a:solidFill>
                <a:latin typeface="Francois One"/>
                <a:ea typeface="Francois One"/>
                <a:cs typeface="Francois One"/>
                <a:sym typeface="Francois One"/>
              </a:rPr>
              <a:t>Tích hợp hệ thống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6542" y="4898367"/>
            <a:ext cx="4131237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Cần nhiều ảnh từ nhiều góc chụp, điều kiện khác nhau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4359" y="4898367"/>
            <a:ext cx="4131237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Giới hạn tài nguyên máy tính, training mất thời gian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692176" y="4641192"/>
            <a:ext cx="3392635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Xử lý ảnh real-time yêu cầu tốc độ cao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4347425"/>
            <a:ext cx="31069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39"/>
              </a:lnSpc>
              <a:spcBef>
                <a:spcPct val="0"/>
              </a:spcBef>
            </a:pPr>
            <a:r>
              <a:rPr lang="en-US" sz="2699">
                <a:solidFill>
                  <a:srgbClr val="85171A"/>
                </a:solidFill>
                <a:latin typeface="Francois One"/>
                <a:ea typeface="Francois One"/>
                <a:cs typeface="Francois One"/>
                <a:sym typeface="Francois One"/>
              </a:rPr>
              <a:t>Thu thập dữ liệu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6542" y="6891632"/>
            <a:ext cx="4131237" cy="158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Dùng augmentation để tăng lượng dữ liệu, lấy từ nhiều nguồn khác nhau.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104359" y="6891632"/>
            <a:ext cx="4131237" cy="1583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Dùng Google Colab với GPU miễn phí, giảm số epoch nếu cần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334915" y="6633997"/>
            <a:ext cx="4459504" cy="312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Thử nghiệm thêm nhiều loại công nghệ như Faster R-CNN, Tensoflow để gia tăng độ chính xác</a:t>
            </a:r>
          </a:p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191919"/>
                </a:solidFill>
                <a:latin typeface="Carlito"/>
                <a:ea typeface="Carlito"/>
                <a:cs typeface="Carlito"/>
                <a:sym typeface="Carlito"/>
              </a:rPr>
              <a:t>Giảm kích thước ảnh trước khi đưa vào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654</Words>
  <Application>Microsoft Office PowerPoint</Application>
  <PresentationFormat>Custom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Calibri</vt:lpstr>
      <vt:lpstr>Radley</vt:lpstr>
      <vt:lpstr>Cabin</vt:lpstr>
      <vt:lpstr>Paytone One</vt:lpstr>
      <vt:lpstr>Carlito Bold Italics</vt:lpstr>
      <vt:lpstr>Anton</vt:lpstr>
      <vt:lpstr>Baloo</vt:lpstr>
      <vt:lpstr>Carlito</vt:lpstr>
      <vt:lpstr>Radley Italics</vt:lpstr>
      <vt:lpstr>Arial</vt:lpstr>
      <vt:lpstr>Francois One</vt:lpstr>
      <vt:lpstr>Asap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diện các loại quả</dc:title>
  <dc:creator>Admin</dc:creator>
  <cp:lastModifiedBy>Lê Tuấn Đạt</cp:lastModifiedBy>
  <cp:revision>2</cp:revision>
  <dcterms:created xsi:type="dcterms:W3CDTF">2006-08-16T00:00:00Z</dcterms:created>
  <dcterms:modified xsi:type="dcterms:W3CDTF">2025-04-10T23:14:56Z</dcterms:modified>
  <dc:identifier>DAGkQHBo070</dc:identifier>
</cp:coreProperties>
</file>